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866B92-4364-411F-B3D0-A8A12BD2D20D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84DCBD4-9D84-4D8C-9ECD-DD38E11F0699}">
      <dgm:prSet/>
      <dgm:spPr/>
      <dgm:t>
        <a:bodyPr/>
        <a:lstStyle/>
        <a:p>
          <a:r>
            <a:rPr lang="pt-BR" b="1"/>
            <a:t>1. Ampliação da Criatividade e Inovação</a:t>
          </a:r>
          <a:endParaRPr lang="en-US"/>
        </a:p>
      </dgm:t>
    </dgm:pt>
    <dgm:pt modelId="{E48878C5-D24F-4ADA-83A7-C3D8C110B46E}" type="parTrans" cxnId="{58B46EAF-81C8-45E8-807F-55898B14B0B0}">
      <dgm:prSet/>
      <dgm:spPr/>
      <dgm:t>
        <a:bodyPr/>
        <a:lstStyle/>
        <a:p>
          <a:endParaRPr lang="en-US"/>
        </a:p>
      </dgm:t>
    </dgm:pt>
    <dgm:pt modelId="{A3147ABB-A2B3-483E-B53C-A613204C85E3}" type="sibTrans" cxnId="{58B46EAF-81C8-45E8-807F-55898B14B0B0}">
      <dgm:prSet/>
      <dgm:spPr/>
      <dgm:t>
        <a:bodyPr/>
        <a:lstStyle/>
        <a:p>
          <a:endParaRPr lang="en-US"/>
        </a:p>
      </dgm:t>
    </dgm:pt>
    <dgm:pt modelId="{D7BA1208-6E28-4FF6-84F2-490BC647F996}">
      <dgm:prSet/>
      <dgm:spPr/>
      <dgm:t>
        <a:bodyPr/>
        <a:lstStyle/>
        <a:p>
          <a:r>
            <a:rPr lang="pt-BR"/>
            <a:t>Criação de conteúdo, ideias e soluções inovadoras.</a:t>
          </a:r>
          <a:endParaRPr lang="en-US"/>
        </a:p>
      </dgm:t>
    </dgm:pt>
    <dgm:pt modelId="{530A3462-C2A9-4083-822D-5723DF74CFAF}" type="parTrans" cxnId="{8111C539-F684-43A0-B61C-0C7C88B33C64}">
      <dgm:prSet/>
      <dgm:spPr/>
      <dgm:t>
        <a:bodyPr/>
        <a:lstStyle/>
        <a:p>
          <a:endParaRPr lang="en-US"/>
        </a:p>
      </dgm:t>
    </dgm:pt>
    <dgm:pt modelId="{88E1492A-722C-416A-BA45-D3D2C4990C3D}" type="sibTrans" cxnId="{8111C539-F684-43A0-B61C-0C7C88B33C64}">
      <dgm:prSet/>
      <dgm:spPr/>
      <dgm:t>
        <a:bodyPr/>
        <a:lstStyle/>
        <a:p>
          <a:endParaRPr lang="en-US"/>
        </a:p>
      </dgm:t>
    </dgm:pt>
    <dgm:pt modelId="{2E06B737-7502-4BE8-9A68-C3165EEA113A}">
      <dgm:prSet/>
      <dgm:spPr/>
      <dgm:t>
        <a:bodyPr/>
        <a:lstStyle/>
        <a:p>
          <a:r>
            <a:rPr lang="pt-BR" b="1"/>
            <a:t>2. Aumento da Eficiência</a:t>
          </a:r>
          <a:endParaRPr lang="en-US"/>
        </a:p>
      </dgm:t>
    </dgm:pt>
    <dgm:pt modelId="{BCF00B53-B1E3-426F-A9FB-61D0E161DBE4}" type="parTrans" cxnId="{8EAF21F3-AF01-403C-B24F-F22B19C1EA5B}">
      <dgm:prSet/>
      <dgm:spPr/>
      <dgm:t>
        <a:bodyPr/>
        <a:lstStyle/>
        <a:p>
          <a:endParaRPr lang="en-US"/>
        </a:p>
      </dgm:t>
    </dgm:pt>
    <dgm:pt modelId="{124B73A5-25EB-489C-98EC-54346292D3CF}" type="sibTrans" cxnId="{8EAF21F3-AF01-403C-B24F-F22B19C1EA5B}">
      <dgm:prSet/>
      <dgm:spPr/>
      <dgm:t>
        <a:bodyPr/>
        <a:lstStyle/>
        <a:p>
          <a:endParaRPr lang="en-US"/>
        </a:p>
      </dgm:t>
    </dgm:pt>
    <dgm:pt modelId="{0BC06E91-965D-4C58-94B9-984094F5CB5B}">
      <dgm:prSet/>
      <dgm:spPr/>
      <dgm:t>
        <a:bodyPr/>
        <a:lstStyle/>
        <a:p>
          <a:r>
            <a:rPr lang="pt-BR"/>
            <a:t>Automatização de tarefas repetitivas e complexas.</a:t>
          </a:r>
          <a:endParaRPr lang="en-US"/>
        </a:p>
      </dgm:t>
    </dgm:pt>
    <dgm:pt modelId="{CC27ADD2-69BB-400C-B265-4074339E1E10}" type="parTrans" cxnId="{ABF2E0CC-A2D4-467D-8AEA-03F8635D39C0}">
      <dgm:prSet/>
      <dgm:spPr/>
      <dgm:t>
        <a:bodyPr/>
        <a:lstStyle/>
        <a:p>
          <a:endParaRPr lang="en-US"/>
        </a:p>
      </dgm:t>
    </dgm:pt>
    <dgm:pt modelId="{B7612D39-8739-4DF4-90FF-C5FDB5BA7979}" type="sibTrans" cxnId="{ABF2E0CC-A2D4-467D-8AEA-03F8635D39C0}">
      <dgm:prSet/>
      <dgm:spPr/>
      <dgm:t>
        <a:bodyPr/>
        <a:lstStyle/>
        <a:p>
          <a:endParaRPr lang="en-US"/>
        </a:p>
      </dgm:t>
    </dgm:pt>
    <dgm:pt modelId="{B34F13F1-B952-4704-99F8-FDA954252AAD}">
      <dgm:prSet/>
      <dgm:spPr/>
      <dgm:t>
        <a:bodyPr/>
        <a:lstStyle/>
        <a:p>
          <a:r>
            <a:rPr lang="pt-BR" b="1"/>
            <a:t>3. Melhoria na Tomada de Decisões</a:t>
          </a:r>
          <a:endParaRPr lang="en-US"/>
        </a:p>
      </dgm:t>
    </dgm:pt>
    <dgm:pt modelId="{5D4A1D13-7F72-47D4-9FEC-F33CF2846D4F}" type="parTrans" cxnId="{480F4F03-8C93-457C-A75C-8DC8418D11B8}">
      <dgm:prSet/>
      <dgm:spPr/>
      <dgm:t>
        <a:bodyPr/>
        <a:lstStyle/>
        <a:p>
          <a:endParaRPr lang="en-US"/>
        </a:p>
      </dgm:t>
    </dgm:pt>
    <dgm:pt modelId="{886713D2-9D43-484C-8FC8-CCED52AEE2D7}" type="sibTrans" cxnId="{480F4F03-8C93-457C-A75C-8DC8418D11B8}">
      <dgm:prSet/>
      <dgm:spPr/>
      <dgm:t>
        <a:bodyPr/>
        <a:lstStyle/>
        <a:p>
          <a:endParaRPr lang="en-US"/>
        </a:p>
      </dgm:t>
    </dgm:pt>
    <dgm:pt modelId="{CDC807C2-A9B5-460E-83D0-0B15F119D945}">
      <dgm:prSet/>
      <dgm:spPr/>
      <dgm:t>
        <a:bodyPr/>
        <a:lstStyle/>
        <a:p>
          <a:r>
            <a:rPr lang="pt-BR"/>
            <a:t>Fornecimento de insights preditivos baseados em grandes volumes de dados.</a:t>
          </a:r>
          <a:endParaRPr lang="en-US"/>
        </a:p>
      </dgm:t>
    </dgm:pt>
    <dgm:pt modelId="{E1B3AB92-E2DE-42AC-9583-2F7B496370A9}" type="parTrans" cxnId="{A9ED9B0E-0672-48F3-8EF4-A31AA1081830}">
      <dgm:prSet/>
      <dgm:spPr/>
      <dgm:t>
        <a:bodyPr/>
        <a:lstStyle/>
        <a:p>
          <a:endParaRPr lang="en-US"/>
        </a:p>
      </dgm:t>
    </dgm:pt>
    <dgm:pt modelId="{1631B615-7396-4C6E-B2A7-C4A802D65A62}" type="sibTrans" cxnId="{A9ED9B0E-0672-48F3-8EF4-A31AA1081830}">
      <dgm:prSet/>
      <dgm:spPr/>
      <dgm:t>
        <a:bodyPr/>
        <a:lstStyle/>
        <a:p>
          <a:endParaRPr lang="en-US"/>
        </a:p>
      </dgm:t>
    </dgm:pt>
    <dgm:pt modelId="{F7D1EEE3-287A-410A-9647-804E74137AB1}">
      <dgm:prSet/>
      <dgm:spPr/>
      <dgm:t>
        <a:bodyPr/>
        <a:lstStyle/>
        <a:p>
          <a:r>
            <a:rPr lang="pt-BR" b="1"/>
            <a:t>4. Melhoria na Experiência do Cliente</a:t>
          </a:r>
          <a:endParaRPr lang="en-US"/>
        </a:p>
      </dgm:t>
    </dgm:pt>
    <dgm:pt modelId="{FF701884-2547-417B-ABDD-3C51CAE9A99F}" type="parTrans" cxnId="{DE8186A4-1175-4932-B648-C3C3FA18113E}">
      <dgm:prSet/>
      <dgm:spPr/>
      <dgm:t>
        <a:bodyPr/>
        <a:lstStyle/>
        <a:p>
          <a:endParaRPr lang="en-US"/>
        </a:p>
      </dgm:t>
    </dgm:pt>
    <dgm:pt modelId="{E45F36C0-C404-4BC3-BFA3-8D2337452400}" type="sibTrans" cxnId="{DE8186A4-1175-4932-B648-C3C3FA18113E}">
      <dgm:prSet/>
      <dgm:spPr/>
      <dgm:t>
        <a:bodyPr/>
        <a:lstStyle/>
        <a:p>
          <a:endParaRPr lang="en-US"/>
        </a:p>
      </dgm:t>
    </dgm:pt>
    <dgm:pt modelId="{7A48ED4B-C3A0-47A3-A1B9-FA57F3066195}">
      <dgm:prSet/>
      <dgm:spPr/>
      <dgm:t>
        <a:bodyPr/>
        <a:lstStyle/>
        <a:p>
          <a:r>
            <a:rPr lang="pt-BR"/>
            <a:t>Personalização de interações com clientes.</a:t>
          </a:r>
          <a:endParaRPr lang="en-US"/>
        </a:p>
      </dgm:t>
    </dgm:pt>
    <dgm:pt modelId="{E96032FE-9B82-484B-9045-C619FB07DEE7}" type="parTrans" cxnId="{27832043-C7D5-4F00-B0E4-D3D9DBF523AD}">
      <dgm:prSet/>
      <dgm:spPr/>
      <dgm:t>
        <a:bodyPr/>
        <a:lstStyle/>
        <a:p>
          <a:endParaRPr lang="en-US"/>
        </a:p>
      </dgm:t>
    </dgm:pt>
    <dgm:pt modelId="{11252547-C7FC-4C65-95D2-0EE8539C8FC8}" type="sibTrans" cxnId="{27832043-C7D5-4F00-B0E4-D3D9DBF523AD}">
      <dgm:prSet/>
      <dgm:spPr/>
      <dgm:t>
        <a:bodyPr/>
        <a:lstStyle/>
        <a:p>
          <a:endParaRPr lang="en-US"/>
        </a:p>
      </dgm:t>
    </dgm:pt>
    <dgm:pt modelId="{C10A2D62-8CF9-4B14-B054-F5A4C89B9D87}">
      <dgm:prSet/>
      <dgm:spPr/>
      <dgm:t>
        <a:bodyPr/>
        <a:lstStyle/>
        <a:p>
          <a:r>
            <a:rPr lang="pt-BR" b="1"/>
            <a:t>5. Redução de Custos</a:t>
          </a:r>
          <a:endParaRPr lang="en-US"/>
        </a:p>
      </dgm:t>
    </dgm:pt>
    <dgm:pt modelId="{76A06143-7C2A-495A-BE26-BEF97083D5C8}" type="parTrans" cxnId="{D1F10BC6-8773-4CE6-BF01-338AD5841B77}">
      <dgm:prSet/>
      <dgm:spPr/>
      <dgm:t>
        <a:bodyPr/>
        <a:lstStyle/>
        <a:p>
          <a:endParaRPr lang="en-US"/>
        </a:p>
      </dgm:t>
    </dgm:pt>
    <dgm:pt modelId="{318F9DD1-ABE3-4E63-B400-D69E8A0FCD98}" type="sibTrans" cxnId="{D1F10BC6-8773-4CE6-BF01-338AD5841B77}">
      <dgm:prSet/>
      <dgm:spPr/>
      <dgm:t>
        <a:bodyPr/>
        <a:lstStyle/>
        <a:p>
          <a:endParaRPr lang="en-US"/>
        </a:p>
      </dgm:t>
    </dgm:pt>
    <dgm:pt modelId="{25676200-282C-413E-AB6C-3FD4963BD142}">
      <dgm:prSet/>
      <dgm:spPr/>
      <dgm:t>
        <a:bodyPr/>
        <a:lstStyle/>
        <a:p>
          <a:r>
            <a:rPr lang="pt-BR"/>
            <a:t>Redução da necessidade de mão de obra manual para tarefas repetitivas.</a:t>
          </a:r>
          <a:endParaRPr lang="en-US"/>
        </a:p>
      </dgm:t>
    </dgm:pt>
    <dgm:pt modelId="{955FEE36-B0C3-4A81-A0A3-EA82B7ACA17E}" type="parTrans" cxnId="{FB609FDB-0FA2-4576-951B-4B86071718AA}">
      <dgm:prSet/>
      <dgm:spPr/>
      <dgm:t>
        <a:bodyPr/>
        <a:lstStyle/>
        <a:p>
          <a:endParaRPr lang="en-US"/>
        </a:p>
      </dgm:t>
    </dgm:pt>
    <dgm:pt modelId="{DE1A1BFC-B339-4ED8-AD77-1DF154CC7D94}" type="sibTrans" cxnId="{FB609FDB-0FA2-4576-951B-4B86071718AA}">
      <dgm:prSet/>
      <dgm:spPr/>
      <dgm:t>
        <a:bodyPr/>
        <a:lstStyle/>
        <a:p>
          <a:endParaRPr lang="en-US"/>
        </a:p>
      </dgm:t>
    </dgm:pt>
    <dgm:pt modelId="{ECD51DEF-1395-48F6-9A3C-08181305D6B9}" type="pres">
      <dgm:prSet presAssocID="{B2866B92-4364-411F-B3D0-A8A12BD2D20D}" presName="diagram" presStyleCnt="0">
        <dgm:presLayoutVars>
          <dgm:dir/>
          <dgm:resizeHandles val="exact"/>
        </dgm:presLayoutVars>
      </dgm:prSet>
      <dgm:spPr/>
    </dgm:pt>
    <dgm:pt modelId="{F584A0B1-E688-4731-A2CB-A46F20021D93}" type="pres">
      <dgm:prSet presAssocID="{E84DCBD4-9D84-4D8C-9ECD-DD38E11F0699}" presName="node" presStyleLbl="node1" presStyleIdx="0" presStyleCnt="5">
        <dgm:presLayoutVars>
          <dgm:bulletEnabled val="1"/>
        </dgm:presLayoutVars>
      </dgm:prSet>
      <dgm:spPr/>
    </dgm:pt>
    <dgm:pt modelId="{03430113-9BF1-4C5A-A44A-E68D1DD1C29F}" type="pres">
      <dgm:prSet presAssocID="{A3147ABB-A2B3-483E-B53C-A613204C85E3}" presName="sibTrans" presStyleCnt="0"/>
      <dgm:spPr/>
    </dgm:pt>
    <dgm:pt modelId="{FD1F6D94-8E63-422B-AC8A-A8BA399C1C54}" type="pres">
      <dgm:prSet presAssocID="{2E06B737-7502-4BE8-9A68-C3165EEA113A}" presName="node" presStyleLbl="node1" presStyleIdx="1" presStyleCnt="5">
        <dgm:presLayoutVars>
          <dgm:bulletEnabled val="1"/>
        </dgm:presLayoutVars>
      </dgm:prSet>
      <dgm:spPr/>
    </dgm:pt>
    <dgm:pt modelId="{511C1D49-9357-43AA-A46D-FD3C9E60FF73}" type="pres">
      <dgm:prSet presAssocID="{124B73A5-25EB-489C-98EC-54346292D3CF}" presName="sibTrans" presStyleCnt="0"/>
      <dgm:spPr/>
    </dgm:pt>
    <dgm:pt modelId="{72B40CD0-D0CC-473D-86A2-BD8092A9069B}" type="pres">
      <dgm:prSet presAssocID="{B34F13F1-B952-4704-99F8-FDA954252AAD}" presName="node" presStyleLbl="node1" presStyleIdx="2" presStyleCnt="5">
        <dgm:presLayoutVars>
          <dgm:bulletEnabled val="1"/>
        </dgm:presLayoutVars>
      </dgm:prSet>
      <dgm:spPr/>
    </dgm:pt>
    <dgm:pt modelId="{B6DD3E00-BA44-4E1A-98BF-50ED3D4652F1}" type="pres">
      <dgm:prSet presAssocID="{886713D2-9D43-484C-8FC8-CCED52AEE2D7}" presName="sibTrans" presStyleCnt="0"/>
      <dgm:spPr/>
    </dgm:pt>
    <dgm:pt modelId="{D13BBDFD-C110-4589-A56E-C9E17647117C}" type="pres">
      <dgm:prSet presAssocID="{F7D1EEE3-287A-410A-9647-804E74137AB1}" presName="node" presStyleLbl="node1" presStyleIdx="3" presStyleCnt="5">
        <dgm:presLayoutVars>
          <dgm:bulletEnabled val="1"/>
        </dgm:presLayoutVars>
      </dgm:prSet>
      <dgm:spPr/>
    </dgm:pt>
    <dgm:pt modelId="{503C21AD-F120-4CBC-A402-3002BA345DF3}" type="pres">
      <dgm:prSet presAssocID="{E45F36C0-C404-4BC3-BFA3-8D2337452400}" presName="sibTrans" presStyleCnt="0"/>
      <dgm:spPr/>
    </dgm:pt>
    <dgm:pt modelId="{CDB987BC-BC93-4566-8D3C-859A0FFB0FC4}" type="pres">
      <dgm:prSet presAssocID="{C10A2D62-8CF9-4B14-B054-F5A4C89B9D87}" presName="node" presStyleLbl="node1" presStyleIdx="4" presStyleCnt="5">
        <dgm:presLayoutVars>
          <dgm:bulletEnabled val="1"/>
        </dgm:presLayoutVars>
      </dgm:prSet>
      <dgm:spPr/>
    </dgm:pt>
  </dgm:ptLst>
  <dgm:cxnLst>
    <dgm:cxn modelId="{D7006803-18D2-4816-8975-07AFA2FDB053}" type="presOf" srcId="{B2866B92-4364-411F-B3D0-A8A12BD2D20D}" destId="{ECD51DEF-1395-48F6-9A3C-08181305D6B9}" srcOrd="0" destOrd="0" presId="urn:microsoft.com/office/officeart/2005/8/layout/default"/>
    <dgm:cxn modelId="{480F4F03-8C93-457C-A75C-8DC8418D11B8}" srcId="{B2866B92-4364-411F-B3D0-A8A12BD2D20D}" destId="{B34F13F1-B952-4704-99F8-FDA954252AAD}" srcOrd="2" destOrd="0" parTransId="{5D4A1D13-7F72-47D4-9FEC-F33CF2846D4F}" sibTransId="{886713D2-9D43-484C-8FC8-CCED52AEE2D7}"/>
    <dgm:cxn modelId="{A9ED9B0E-0672-48F3-8EF4-A31AA1081830}" srcId="{B34F13F1-B952-4704-99F8-FDA954252AAD}" destId="{CDC807C2-A9B5-460E-83D0-0B15F119D945}" srcOrd="0" destOrd="0" parTransId="{E1B3AB92-E2DE-42AC-9583-2F7B496370A9}" sibTransId="{1631B615-7396-4C6E-B2A7-C4A802D65A62}"/>
    <dgm:cxn modelId="{1C3D1C0F-B380-4385-A58E-BC992551D7F6}" type="presOf" srcId="{0BC06E91-965D-4C58-94B9-984094F5CB5B}" destId="{FD1F6D94-8E63-422B-AC8A-A8BA399C1C54}" srcOrd="0" destOrd="1" presId="urn:microsoft.com/office/officeart/2005/8/layout/default"/>
    <dgm:cxn modelId="{8111C539-F684-43A0-B61C-0C7C88B33C64}" srcId="{E84DCBD4-9D84-4D8C-9ECD-DD38E11F0699}" destId="{D7BA1208-6E28-4FF6-84F2-490BC647F996}" srcOrd="0" destOrd="0" parTransId="{530A3462-C2A9-4083-822D-5723DF74CFAF}" sibTransId="{88E1492A-722C-416A-BA45-D3D2C4990C3D}"/>
    <dgm:cxn modelId="{27832043-C7D5-4F00-B0E4-D3D9DBF523AD}" srcId="{F7D1EEE3-287A-410A-9647-804E74137AB1}" destId="{7A48ED4B-C3A0-47A3-A1B9-FA57F3066195}" srcOrd="0" destOrd="0" parTransId="{E96032FE-9B82-484B-9045-C619FB07DEE7}" sibTransId="{11252547-C7FC-4C65-95D2-0EE8539C8FC8}"/>
    <dgm:cxn modelId="{8D564F65-A7BF-46BA-B419-B85F22405837}" type="presOf" srcId="{D7BA1208-6E28-4FF6-84F2-490BC647F996}" destId="{F584A0B1-E688-4731-A2CB-A46F20021D93}" srcOrd="0" destOrd="1" presId="urn:microsoft.com/office/officeart/2005/8/layout/default"/>
    <dgm:cxn modelId="{6A280173-D8A9-42BF-8322-D34F72416609}" type="presOf" srcId="{C10A2D62-8CF9-4B14-B054-F5A4C89B9D87}" destId="{CDB987BC-BC93-4566-8D3C-859A0FFB0FC4}" srcOrd="0" destOrd="0" presId="urn:microsoft.com/office/officeart/2005/8/layout/default"/>
    <dgm:cxn modelId="{D34D5758-9742-4B44-BBFE-B387E060A02A}" type="presOf" srcId="{B34F13F1-B952-4704-99F8-FDA954252AAD}" destId="{72B40CD0-D0CC-473D-86A2-BD8092A9069B}" srcOrd="0" destOrd="0" presId="urn:microsoft.com/office/officeart/2005/8/layout/default"/>
    <dgm:cxn modelId="{77111A80-4D8C-4BD9-8E00-4F7978484CB4}" type="presOf" srcId="{CDC807C2-A9B5-460E-83D0-0B15F119D945}" destId="{72B40CD0-D0CC-473D-86A2-BD8092A9069B}" srcOrd="0" destOrd="1" presId="urn:microsoft.com/office/officeart/2005/8/layout/default"/>
    <dgm:cxn modelId="{7E6507A3-FF90-4959-9905-84D665E2CEAE}" type="presOf" srcId="{7A48ED4B-C3A0-47A3-A1B9-FA57F3066195}" destId="{D13BBDFD-C110-4589-A56E-C9E17647117C}" srcOrd="0" destOrd="1" presId="urn:microsoft.com/office/officeart/2005/8/layout/default"/>
    <dgm:cxn modelId="{DE8186A4-1175-4932-B648-C3C3FA18113E}" srcId="{B2866B92-4364-411F-B3D0-A8A12BD2D20D}" destId="{F7D1EEE3-287A-410A-9647-804E74137AB1}" srcOrd="3" destOrd="0" parTransId="{FF701884-2547-417B-ABDD-3C51CAE9A99F}" sibTransId="{E45F36C0-C404-4BC3-BFA3-8D2337452400}"/>
    <dgm:cxn modelId="{58B46EAF-81C8-45E8-807F-55898B14B0B0}" srcId="{B2866B92-4364-411F-B3D0-A8A12BD2D20D}" destId="{E84DCBD4-9D84-4D8C-9ECD-DD38E11F0699}" srcOrd="0" destOrd="0" parTransId="{E48878C5-D24F-4ADA-83A7-C3D8C110B46E}" sibTransId="{A3147ABB-A2B3-483E-B53C-A613204C85E3}"/>
    <dgm:cxn modelId="{ED54E1B1-FCCE-4CE0-9843-48CF468946DD}" type="presOf" srcId="{F7D1EEE3-287A-410A-9647-804E74137AB1}" destId="{D13BBDFD-C110-4589-A56E-C9E17647117C}" srcOrd="0" destOrd="0" presId="urn:microsoft.com/office/officeart/2005/8/layout/default"/>
    <dgm:cxn modelId="{D1F10BC6-8773-4CE6-BF01-338AD5841B77}" srcId="{B2866B92-4364-411F-B3D0-A8A12BD2D20D}" destId="{C10A2D62-8CF9-4B14-B054-F5A4C89B9D87}" srcOrd="4" destOrd="0" parTransId="{76A06143-7C2A-495A-BE26-BEF97083D5C8}" sibTransId="{318F9DD1-ABE3-4E63-B400-D69E8A0FCD98}"/>
    <dgm:cxn modelId="{ABF2E0CC-A2D4-467D-8AEA-03F8635D39C0}" srcId="{2E06B737-7502-4BE8-9A68-C3165EEA113A}" destId="{0BC06E91-965D-4C58-94B9-984094F5CB5B}" srcOrd="0" destOrd="0" parTransId="{CC27ADD2-69BB-400C-B265-4074339E1E10}" sibTransId="{B7612D39-8739-4DF4-90FF-C5FDB5BA7979}"/>
    <dgm:cxn modelId="{46188DD3-81BA-49CB-9833-B607663860D5}" type="presOf" srcId="{2E06B737-7502-4BE8-9A68-C3165EEA113A}" destId="{FD1F6D94-8E63-422B-AC8A-A8BA399C1C54}" srcOrd="0" destOrd="0" presId="urn:microsoft.com/office/officeart/2005/8/layout/default"/>
    <dgm:cxn modelId="{FB609FDB-0FA2-4576-951B-4B86071718AA}" srcId="{C10A2D62-8CF9-4B14-B054-F5A4C89B9D87}" destId="{25676200-282C-413E-AB6C-3FD4963BD142}" srcOrd="0" destOrd="0" parTransId="{955FEE36-B0C3-4A81-A0A3-EA82B7ACA17E}" sibTransId="{DE1A1BFC-B339-4ED8-AD77-1DF154CC7D94}"/>
    <dgm:cxn modelId="{E0E1BCEB-F60C-428B-8719-64ECF956710D}" type="presOf" srcId="{E84DCBD4-9D84-4D8C-9ECD-DD38E11F0699}" destId="{F584A0B1-E688-4731-A2CB-A46F20021D93}" srcOrd="0" destOrd="0" presId="urn:microsoft.com/office/officeart/2005/8/layout/default"/>
    <dgm:cxn modelId="{8EAF21F3-AF01-403C-B24F-F22B19C1EA5B}" srcId="{B2866B92-4364-411F-B3D0-A8A12BD2D20D}" destId="{2E06B737-7502-4BE8-9A68-C3165EEA113A}" srcOrd="1" destOrd="0" parTransId="{BCF00B53-B1E3-426F-A9FB-61D0E161DBE4}" sibTransId="{124B73A5-25EB-489C-98EC-54346292D3CF}"/>
    <dgm:cxn modelId="{B34E76FD-6EFE-480D-B5EF-555635E7F12F}" type="presOf" srcId="{25676200-282C-413E-AB6C-3FD4963BD142}" destId="{CDB987BC-BC93-4566-8D3C-859A0FFB0FC4}" srcOrd="0" destOrd="1" presId="urn:microsoft.com/office/officeart/2005/8/layout/default"/>
    <dgm:cxn modelId="{84432306-0F51-4465-8584-CD71794D7BFA}" type="presParOf" srcId="{ECD51DEF-1395-48F6-9A3C-08181305D6B9}" destId="{F584A0B1-E688-4731-A2CB-A46F20021D93}" srcOrd="0" destOrd="0" presId="urn:microsoft.com/office/officeart/2005/8/layout/default"/>
    <dgm:cxn modelId="{72206CA8-AB18-4657-A855-765895381AD2}" type="presParOf" srcId="{ECD51DEF-1395-48F6-9A3C-08181305D6B9}" destId="{03430113-9BF1-4C5A-A44A-E68D1DD1C29F}" srcOrd="1" destOrd="0" presId="urn:microsoft.com/office/officeart/2005/8/layout/default"/>
    <dgm:cxn modelId="{9F7ADAD6-8FA3-4C29-B3BC-D31DFEAABB27}" type="presParOf" srcId="{ECD51DEF-1395-48F6-9A3C-08181305D6B9}" destId="{FD1F6D94-8E63-422B-AC8A-A8BA399C1C54}" srcOrd="2" destOrd="0" presId="urn:microsoft.com/office/officeart/2005/8/layout/default"/>
    <dgm:cxn modelId="{23F0264E-3513-406A-9A98-13D1D6440B1B}" type="presParOf" srcId="{ECD51DEF-1395-48F6-9A3C-08181305D6B9}" destId="{511C1D49-9357-43AA-A46D-FD3C9E60FF73}" srcOrd="3" destOrd="0" presId="urn:microsoft.com/office/officeart/2005/8/layout/default"/>
    <dgm:cxn modelId="{14D71110-2BAC-4BD0-8822-6DFF98424842}" type="presParOf" srcId="{ECD51DEF-1395-48F6-9A3C-08181305D6B9}" destId="{72B40CD0-D0CC-473D-86A2-BD8092A9069B}" srcOrd="4" destOrd="0" presId="urn:microsoft.com/office/officeart/2005/8/layout/default"/>
    <dgm:cxn modelId="{E85D5542-955A-44EC-833E-00055B3958C6}" type="presParOf" srcId="{ECD51DEF-1395-48F6-9A3C-08181305D6B9}" destId="{B6DD3E00-BA44-4E1A-98BF-50ED3D4652F1}" srcOrd="5" destOrd="0" presId="urn:microsoft.com/office/officeart/2005/8/layout/default"/>
    <dgm:cxn modelId="{78CD197F-22EA-4C69-8C87-0C001245E903}" type="presParOf" srcId="{ECD51DEF-1395-48F6-9A3C-08181305D6B9}" destId="{D13BBDFD-C110-4589-A56E-C9E17647117C}" srcOrd="6" destOrd="0" presId="urn:microsoft.com/office/officeart/2005/8/layout/default"/>
    <dgm:cxn modelId="{B5316629-CEA8-4648-B2D9-942D4A82B662}" type="presParOf" srcId="{ECD51DEF-1395-48F6-9A3C-08181305D6B9}" destId="{503C21AD-F120-4CBC-A402-3002BA345DF3}" srcOrd="7" destOrd="0" presId="urn:microsoft.com/office/officeart/2005/8/layout/default"/>
    <dgm:cxn modelId="{3A01FAD0-734D-4C5A-ADF7-70A379D1801E}" type="presParOf" srcId="{ECD51DEF-1395-48F6-9A3C-08181305D6B9}" destId="{CDB987BC-BC93-4566-8D3C-859A0FFB0FC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84A0B1-E688-4731-A2CB-A46F20021D93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1. Ampliação da Criatividade e Inovação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Criação de conteúdo, ideias e soluções inovadoras.</a:t>
          </a:r>
          <a:endParaRPr lang="en-US" sz="1900" kern="1200"/>
        </a:p>
      </dsp:txBody>
      <dsp:txXfrm>
        <a:off x="0" y="39687"/>
        <a:ext cx="3286125" cy="1971675"/>
      </dsp:txXfrm>
    </dsp:sp>
    <dsp:sp modelId="{FD1F6D94-8E63-422B-AC8A-A8BA399C1C54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2. Aumento da Eficiência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Automatização de tarefas repetitivas e complexas.</a:t>
          </a:r>
          <a:endParaRPr lang="en-US" sz="1900" kern="1200"/>
        </a:p>
      </dsp:txBody>
      <dsp:txXfrm>
        <a:off x="3614737" y="39687"/>
        <a:ext cx="3286125" cy="1971675"/>
      </dsp:txXfrm>
    </dsp:sp>
    <dsp:sp modelId="{72B40CD0-D0CC-473D-86A2-BD8092A9069B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3. Melhoria na Tomada de Decisões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Fornecimento de insights preditivos baseados em grandes volumes de dados.</a:t>
          </a:r>
          <a:endParaRPr lang="en-US" sz="1900" kern="1200"/>
        </a:p>
      </dsp:txBody>
      <dsp:txXfrm>
        <a:off x="7229475" y="39687"/>
        <a:ext cx="3286125" cy="1971675"/>
      </dsp:txXfrm>
    </dsp:sp>
    <dsp:sp modelId="{D13BBDFD-C110-4589-A56E-C9E17647117C}">
      <dsp:nvSpPr>
        <dsp:cNvPr id="0" name=""/>
        <dsp:cNvSpPr/>
      </dsp:nvSpPr>
      <dsp:spPr>
        <a:xfrm>
          <a:off x="1807368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4. Melhoria na Experiência do Cliente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Personalização de interações com clientes.</a:t>
          </a:r>
          <a:endParaRPr lang="en-US" sz="1900" kern="1200"/>
        </a:p>
      </dsp:txBody>
      <dsp:txXfrm>
        <a:off x="1807368" y="2339975"/>
        <a:ext cx="3286125" cy="1971675"/>
      </dsp:txXfrm>
    </dsp:sp>
    <dsp:sp modelId="{CDB987BC-BC93-4566-8D3C-859A0FFB0FC4}">
      <dsp:nvSpPr>
        <dsp:cNvPr id="0" name=""/>
        <dsp:cNvSpPr/>
      </dsp:nvSpPr>
      <dsp:spPr>
        <a:xfrm>
          <a:off x="5422106" y="2339975"/>
          <a:ext cx="3286125" cy="19716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5. Redução de Custos</a:t>
          </a:r>
          <a:endParaRPr lang="en-US" sz="24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900" kern="1200"/>
            <a:t>Redução da necessidade de mão de obra manual para tarefas repetitivas.</a:t>
          </a:r>
          <a:endParaRPr lang="en-US" sz="1900" kern="1200"/>
        </a:p>
      </dsp:txBody>
      <dsp:txXfrm>
        <a:off x="5422106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EAF95B-A753-D891-550E-4BF37211F1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18E646-DE6B-C092-511E-793E486C9F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C6B033-BEF1-5666-04F4-720B78E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DF0C47-EE13-E2C4-AA18-EC026476C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35D1B6-7D6D-B8F0-F39B-E96FEAB39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83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EA09CA-1573-2BCC-25A9-4AE078AB2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152F86C-9BC0-9893-6062-4F7FB6B58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4364AF-1612-4639-1303-3C7BC6C8D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32720E0-7C69-DCDA-A23D-6E8303F48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78B6A5-7B2D-F654-60BF-338BEF59F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94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2673250-BF2F-BE1D-D754-A8703743A2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70EF9B-FEBB-75A0-8C05-DD0B7D92C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E5DBC8-BC20-8067-7A82-E247596E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E68316-AAF0-FB31-9BA6-1E4D119D0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FBD32A-0631-1FCF-7DA9-902CBBC2A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398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1CE5BB-C0BC-1C68-8EBE-6D5DDAFC3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F37094-233A-9754-28F5-AEB509FA5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4CEA12-CDA4-0071-F4E5-673EFE02D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7804291-7A3E-F2D6-7A12-1A1E8C5F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FD372F-D98B-C9DD-3CA4-852CA978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398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F2030-2EF9-1D9B-35DA-421E19F45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BCEABB9-6DDF-5654-B342-92486E640F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F743B5-C967-5DCE-8AD9-02B9B2EE1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668691-026E-7C36-37F6-2DD83F8EC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C038E6-A621-20AB-D5F8-499ADC88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74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3BED59-B0B9-6B79-9614-F6E070943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6D06D8-F20D-E193-C671-2B6E51A9CC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6AC36BF-2D50-1F2C-4EE5-03CCEB386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5D78CFB-7866-1B33-B283-7E0CCBE66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9318C3-7073-902C-F8A0-EA01D86BB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8207F-599D-5CD2-B12E-AE7D84DDC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5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4A623C-F043-40AF-8137-9C71F8F0A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27B2B51-436D-7516-EDDA-66448174C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8456173-8EF3-233A-215F-C99ACC9D6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96BC961-40DC-E16C-2035-836F78F6A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7F8A656-2721-0549-A92B-F339E9CC7C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A6A0CE9-9ED4-FA5B-46A4-CCA26F4D0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E22EDF4-5177-2BD0-EC1F-081CA5FA4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4EA341A-DA2E-198E-BD7E-E5D86B47E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45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686F0-5165-8F4B-3FE5-AC41A4E15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15B6F3-2EF5-5FDE-086D-70341178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515D4C1-D396-453F-CFFF-83CDFC21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36FEE21-BC2D-A8E4-5362-502FECD8D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45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50EBAA3-8BB6-87F4-EE2A-01406C64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775740A-47B8-9344-9E89-9E0BB877F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A708848-41D4-9BC9-CF99-C82D8AB7C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166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210ACB-9616-2FED-4B56-4CF7A9A0E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C8C0EE-004D-D17F-447B-2118D1EB6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FFEDC8-4C90-56CA-1664-995601B0E0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499821-D489-3151-A364-D0A204D9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95BA82-EA21-FC43-F788-F10B5B099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ABDDD8-F56D-6E69-E4A2-33D0964D7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34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A43937-75A3-0501-9CC8-E674EA980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9FE230A-0A4B-F0E7-07A5-96D0AD7139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34F768-73B4-1DEF-7552-AB359EEA2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2772C84-FD28-EDB1-DA64-A12E5003B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5E3136F-0814-D6BC-0F8F-2FF831FE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95E74D-11FF-448B-03C9-F5913615B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495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8ED0F4D-995C-04A4-68EB-443CC398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DDB5CB-6942-8C7E-6A75-63B9FF25E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94DF937-9E38-4FC8-6749-B9D219230D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7649D2-B98A-4DE5-A854-F38EDABCEFB7}" type="datetimeFigureOut">
              <a:rPr lang="en-US" smtClean="0"/>
              <a:t>2/7/2025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362362-8401-E9B1-67AE-5C7DF519FB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FE4907-9718-0954-AD73-05C2C75EC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5BFDDE-9A04-4CA5-BF7E-D197BF895B5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3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essoas Discutindo">
            <a:extLst>
              <a:ext uri="{FF2B5EF4-FFF2-40B4-BE49-F238E27FC236}">
                <a16:creationId xmlns:a16="http://schemas.microsoft.com/office/drawing/2014/main" id="{26324291-7F37-B877-FC79-7644D7C991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C132B9-DC7C-2E21-FDE9-4211359BD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t-BR" sz="5200">
                <a:solidFill>
                  <a:srgbClr val="FFFFFF"/>
                </a:solidFill>
              </a:rPr>
              <a:t>Benefícios da IA Generativa e do Microsoft Copilot para Empresas</a:t>
            </a:r>
            <a:endParaRPr lang="en-US" sz="5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555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709806-7D53-D2BA-A6D5-B8674FBC7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pt-BR">
                <a:solidFill>
                  <a:schemeClr val="bg1"/>
                </a:solidFill>
              </a:rPr>
              <a:t>Introdução</a:t>
            </a: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298F1E-879C-33AF-D752-4B5E2D5D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pt-BR" b="1">
                <a:solidFill>
                  <a:schemeClr val="bg1"/>
                </a:solidFill>
              </a:rPr>
              <a:t>Objetivos</a:t>
            </a:r>
            <a:endParaRPr lang="pt-BR">
              <a:solidFill>
                <a:schemeClr val="bg1"/>
              </a:solidFill>
            </a:endParaRPr>
          </a:p>
          <a:p>
            <a:pPr lvl="1"/>
            <a:r>
              <a:rPr lang="pt-BR">
                <a:solidFill>
                  <a:schemeClr val="bg1"/>
                </a:solidFill>
              </a:rPr>
              <a:t>Explorar benefícios da IA generativa.</a:t>
            </a:r>
          </a:p>
          <a:p>
            <a:pPr lvl="1"/>
            <a:r>
              <a:rPr lang="pt-BR">
                <a:solidFill>
                  <a:schemeClr val="bg1"/>
                </a:solidFill>
              </a:rPr>
              <a:t>Discutir como o Microsoft Copilot pode aumentar a produtividade e reduzir custos.</a:t>
            </a:r>
          </a:p>
          <a:p>
            <a:pPr lvl="1"/>
            <a:r>
              <a:rPr lang="pt-BR">
                <a:solidFill>
                  <a:schemeClr val="bg1"/>
                </a:solidFill>
              </a:rPr>
              <a:t>Apresentar exemplos de organizações que adotaram IA com sucesso.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237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BF3961C-7323-F81C-371F-FD317015891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8706" b="100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3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B0D2D3D-5A15-C608-7ECD-E7283E6F1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Benefícios da IA Generativa</a:t>
            </a:r>
            <a:endParaRPr lang="en-US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FD9CDBE4-6F90-4CE3-A451-6A90D6C86D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72403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5938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BEAB494-BDA9-AEEF-4918-734741E02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/>
              <a:t>Benefícios do Microsoft Copilot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6EE5FD-35A5-31AB-C133-7ACE3C6A9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pt-BR" sz="1700" b="1"/>
              <a:t>1. Aumento da Produtividade</a:t>
            </a:r>
            <a:endParaRPr lang="pt-BR" sz="1700"/>
          </a:p>
          <a:p>
            <a:pPr marL="457200" lvl="1" indent="0">
              <a:buNone/>
            </a:pPr>
            <a:r>
              <a:rPr lang="pt-BR" sz="1700"/>
              <a:t>	Automação de tarefas diárias como redação de e-mails e criação de apresentações.</a:t>
            </a:r>
          </a:p>
          <a:p>
            <a:pPr marL="457200" lvl="1" indent="0">
              <a:buNone/>
            </a:pPr>
            <a:r>
              <a:rPr lang="pt-BR" sz="1700" b="1"/>
              <a:t>2. Integração com Ferramentas Comuns</a:t>
            </a:r>
            <a:endParaRPr lang="pt-BR" sz="1700"/>
          </a:p>
          <a:p>
            <a:pPr marL="457200" lvl="1" indent="0">
              <a:buNone/>
            </a:pPr>
            <a:r>
              <a:rPr lang="pt-BR" sz="1700"/>
              <a:t>	Funcionamento com ferramentas como Microsoft Office.</a:t>
            </a:r>
          </a:p>
          <a:p>
            <a:pPr marL="457200" lvl="1" indent="0">
              <a:buNone/>
            </a:pPr>
            <a:r>
              <a:rPr lang="pt-BR" sz="1700" b="1"/>
              <a:t>3. Suporte Personalizado</a:t>
            </a:r>
            <a:endParaRPr lang="pt-BR" sz="1700"/>
          </a:p>
          <a:p>
            <a:pPr marL="457200" lvl="1" indent="0">
              <a:buNone/>
            </a:pPr>
            <a:r>
              <a:rPr lang="pt-BR" sz="1700"/>
              <a:t>	Suporte aos funcionários para resolver problemas e melhorar habilidades.</a:t>
            </a:r>
          </a:p>
          <a:p>
            <a:pPr marL="457200" lvl="1" indent="0">
              <a:buNone/>
            </a:pPr>
            <a:r>
              <a:rPr lang="pt-BR" sz="1700" b="1"/>
              <a:t>4. Otimização de Processos</a:t>
            </a:r>
            <a:endParaRPr lang="pt-BR" sz="1700"/>
          </a:p>
          <a:p>
            <a:pPr marL="457200" lvl="1" indent="0">
              <a:buNone/>
            </a:pPr>
            <a:r>
              <a:rPr lang="pt-BR" sz="1700"/>
              <a:t>	Identificação e eliminação de gargalos nos processos empresariais.</a:t>
            </a:r>
          </a:p>
          <a:p>
            <a:endParaRPr lang="en-US" sz="1700"/>
          </a:p>
        </p:txBody>
      </p:sp>
      <p:pic>
        <p:nvPicPr>
          <p:cNvPr id="5" name="Picture 4" descr="Área de escritório vazia">
            <a:extLst>
              <a:ext uri="{FF2B5EF4-FFF2-40B4-BE49-F238E27FC236}">
                <a16:creationId xmlns:a16="http://schemas.microsoft.com/office/drawing/2014/main" id="{FB6B9D93-F138-222B-5547-CCE4975121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3093" r="15071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129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2F8BF3-B014-9EF6-5BFA-4C89E5583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Exemplos de Sucesso</a:t>
            </a:r>
          </a:p>
        </p:txBody>
      </p:sp>
      <p:pic>
        <p:nvPicPr>
          <p:cNvPr id="7" name="Picture 5" descr="Transportador de caixas e de cilindros">
            <a:extLst>
              <a:ext uri="{FF2B5EF4-FFF2-40B4-BE49-F238E27FC236}">
                <a16:creationId xmlns:a16="http://schemas.microsoft.com/office/drawing/2014/main" id="{430BE892-D49E-A3B6-F832-FA5745D1B1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34" r="15988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02DA63D0-BEB3-EE2B-FFEE-91CBF67AC9A5}"/>
              </a:ext>
            </a:extLst>
          </p:cNvPr>
          <p:cNvSpPr txBox="1">
            <a:spLocks/>
          </p:cNvSpPr>
          <p:nvPr/>
        </p:nvSpPr>
        <p:spPr>
          <a:xfrm>
            <a:off x="7320465" y="2194102"/>
            <a:ext cx="4140013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/>
              <a:t>Nvidia</a:t>
            </a:r>
            <a:endParaRPr lang="en-US" sz="1600"/>
          </a:p>
          <a:p>
            <a:pPr marL="457200" lvl="1"/>
            <a:r>
              <a:rPr lang="en-US" sz="1600"/>
              <a:t>Desenvolvimento de GPUs para treinar e executar modelos de IA em larga escala.</a:t>
            </a:r>
          </a:p>
          <a:p>
            <a:r>
              <a:rPr lang="en-US" sz="1600" b="1"/>
              <a:t>Meta</a:t>
            </a:r>
            <a:endParaRPr lang="en-US" sz="1600"/>
          </a:p>
          <a:p>
            <a:pPr marL="0"/>
            <a:r>
              <a:rPr lang="en-US" sz="1600"/>
              <a:t>     Implementação de IA para revisão de conteúdo por comunidade.</a:t>
            </a:r>
          </a:p>
          <a:p>
            <a:r>
              <a:rPr lang="en-US" sz="1600" b="1"/>
              <a:t>Magie</a:t>
            </a:r>
            <a:endParaRPr lang="en-US" sz="1600"/>
          </a:p>
          <a:p>
            <a:pPr marL="0"/>
            <a:r>
              <a:rPr lang="en-US" sz="1600"/>
              <a:t>     Facilitação de transações via WhatsApp com IA.</a:t>
            </a:r>
          </a:p>
          <a:p>
            <a:r>
              <a:rPr lang="en-US" sz="1600" b="1"/>
              <a:t>Base39</a:t>
            </a:r>
            <a:endParaRPr lang="en-US" sz="1600"/>
          </a:p>
          <a:p>
            <a:pPr marL="0"/>
            <a:r>
              <a:rPr lang="en-US" sz="1600"/>
              <a:t>    Análise de crédito com IA, reduzindo custos e tempo de decisão.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747382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áficos coloridos">
            <a:extLst>
              <a:ext uri="{FF2B5EF4-FFF2-40B4-BE49-F238E27FC236}">
                <a16:creationId xmlns:a16="http://schemas.microsoft.com/office/drawing/2014/main" id="{BFD203CA-8BF0-47AB-9547-4D63224831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93" r="890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CBA793-3C6C-8A6B-E6CC-368C6F3C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6898" y="344023"/>
            <a:ext cx="3822189" cy="1899912"/>
          </a:xfrm>
        </p:spPr>
        <p:txBody>
          <a:bodyPr>
            <a:normAutofit/>
          </a:bodyPr>
          <a:lstStyle/>
          <a:p>
            <a:r>
              <a:rPr lang="pt-BR" sz="4000" dirty="0"/>
              <a:t>Benefícios da IA em Dados para Empresas</a:t>
            </a:r>
            <a:endParaRPr lang="en-US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539A90-C50C-049A-36C9-43E35A44A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6898" y="2434200"/>
            <a:ext cx="5050302" cy="39806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1400"/>
              <a:t>1. Adoção de IA:</a:t>
            </a:r>
          </a:p>
          <a:p>
            <a:pPr lvl="1"/>
            <a:r>
              <a:rPr lang="pt-BR" sz="1400"/>
              <a:t>Em 2024, 72% das empresas já adotaram IA, comparado a 55% em 2023.</a:t>
            </a:r>
          </a:p>
          <a:p>
            <a:pPr lvl="1"/>
            <a:r>
              <a:rPr lang="pt-BR" sz="1400"/>
              <a:t>65% das empresas usam IA generativa regularmente.</a:t>
            </a:r>
          </a:p>
          <a:p>
            <a:pPr marL="0" indent="0">
              <a:buNone/>
            </a:pPr>
            <a:r>
              <a:rPr lang="pt-BR" sz="1400"/>
              <a:t>2. Aumento da Produtividade:</a:t>
            </a:r>
          </a:p>
          <a:p>
            <a:pPr lvl="1"/>
            <a:r>
              <a:rPr lang="pt-BR" sz="1400"/>
              <a:t>Mais de 40% dos líderes de negócios relatam aumento de produtividade por meio da automação com IA.</a:t>
            </a:r>
          </a:p>
          <a:p>
            <a:pPr marL="0" indent="0">
              <a:buNone/>
            </a:pPr>
            <a:r>
              <a:rPr lang="pt-BR" sz="1400"/>
              <a:t>3. Economia de Custos:</a:t>
            </a:r>
          </a:p>
          <a:p>
            <a:pPr lvl="1"/>
            <a:r>
              <a:rPr lang="pt-BR" sz="1400"/>
              <a:t>A IA analítica reduz geralmente os custos das operações de serviços e aumenta as receitas nos setores de marketing e vendas.</a:t>
            </a:r>
          </a:p>
          <a:p>
            <a:pPr marL="0" indent="0">
              <a:buNone/>
            </a:pPr>
            <a:r>
              <a:rPr lang="pt-BR" sz="1400"/>
              <a:t>4. Retorno Financeiro:</a:t>
            </a:r>
          </a:p>
          <a:p>
            <a:pPr lvl="1"/>
            <a:r>
              <a:rPr lang="pt-BR" sz="1400"/>
              <a:t>Cerca de 5% das empresas que usam IA generativa atribuem mais de 10% do seu EBIT à utilização eficaz dos modelos.</a:t>
            </a:r>
          </a:p>
          <a:p>
            <a:pPr marL="0" indent="0">
              <a:buNone/>
            </a:pPr>
            <a:r>
              <a:rPr lang="pt-BR" sz="1400"/>
              <a:t>5. Crescimento do Mercado:</a:t>
            </a:r>
          </a:p>
          <a:p>
            <a:pPr lvl="1"/>
            <a:r>
              <a:rPr lang="pt-BR" sz="1400"/>
              <a:t>O mercado global de IA está crescendo a uma taxa anual composta de 37,7% de 2023 a 2030.</a:t>
            </a:r>
            <a:endParaRPr lang="en-US" sz="140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680CF0-54FB-F184-D745-0BDD0E27269B}"/>
              </a:ext>
            </a:extLst>
          </p:cNvPr>
          <p:cNvSpPr txBox="1"/>
          <p:nvPr/>
        </p:nvSpPr>
        <p:spPr>
          <a:xfrm>
            <a:off x="53437" y="6596380"/>
            <a:ext cx="33810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</a:rPr>
              <a:t>Fontes: McKinsey &amp; </a:t>
            </a:r>
            <a:r>
              <a:rPr lang="pt-BR" sz="1100" dirty="0" err="1">
                <a:solidFill>
                  <a:schemeClr val="bg1"/>
                </a:solidFill>
              </a:rPr>
              <a:t>Company</a:t>
            </a:r>
            <a:r>
              <a:rPr lang="pt-BR" sz="1100" dirty="0">
                <a:solidFill>
                  <a:schemeClr val="bg1"/>
                </a:solidFill>
              </a:rPr>
              <a:t>, IBM, </a:t>
            </a:r>
            <a:r>
              <a:rPr lang="pt-BR" sz="1100" dirty="0" err="1">
                <a:solidFill>
                  <a:schemeClr val="bg1"/>
                </a:solidFill>
              </a:rPr>
              <a:t>Morning</a:t>
            </a:r>
            <a:r>
              <a:rPr lang="pt-BR" sz="1100" dirty="0">
                <a:solidFill>
                  <a:schemeClr val="bg1"/>
                </a:solidFill>
              </a:rPr>
              <a:t> </a:t>
            </a:r>
            <a:r>
              <a:rPr lang="pt-BR" sz="1100" dirty="0" err="1">
                <a:solidFill>
                  <a:schemeClr val="bg1"/>
                </a:solidFill>
              </a:rPr>
              <a:t>Consult</a:t>
            </a:r>
            <a:endParaRPr 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304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F9E5988-AFCC-BAAA-46BD-47713C864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dirty="0" err="1"/>
              <a:t>Conclusão</a:t>
            </a:r>
            <a:endParaRPr lang="en-US" dirty="0"/>
          </a:p>
        </p:txBody>
      </p:sp>
      <p:pic>
        <p:nvPicPr>
          <p:cNvPr id="6" name="Picture 5" descr="Mesa com itens de produtividade">
            <a:extLst>
              <a:ext uri="{FF2B5EF4-FFF2-40B4-BE49-F238E27FC236}">
                <a16:creationId xmlns:a16="http://schemas.microsoft.com/office/drawing/2014/main" id="{F93B6688-20B4-6CA3-AE8F-7C44C9D256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037" r="8787" b="-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BAC2E6CB-2B03-629C-BE23-2970393AC78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320465" y="2194102"/>
            <a:ext cx="4140013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n-US" sz="2000" b="1"/>
              <a:t>A IA pode transformar processos e impulsionar o crescimento empresarial.</a:t>
            </a:r>
          </a:p>
          <a:p>
            <a:r>
              <a:rPr lang="en-US" altLang="en-US" sz="2000" b="1"/>
              <a:t>Considerar a adoção de IA para obter vantagens competitivas.</a:t>
            </a:r>
          </a:p>
        </p:txBody>
      </p:sp>
    </p:spTree>
    <p:extLst>
      <p:ext uri="{BB962C8B-B14F-4D97-AF65-F5344CB8AC3E}">
        <p14:creationId xmlns:p14="http://schemas.microsoft.com/office/powerpoint/2010/main" val="305494315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423</Words>
  <Application>Microsoft Office PowerPoint</Application>
  <PresentationFormat>Widescreen</PresentationFormat>
  <Paragraphs>51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Tema do Office</vt:lpstr>
      <vt:lpstr>Benefícios da IA Generativa e do Microsoft Copilot para Empresas</vt:lpstr>
      <vt:lpstr>Introdução</vt:lpstr>
      <vt:lpstr>Benefícios da IA Generativa</vt:lpstr>
      <vt:lpstr>Benefícios do Microsoft Copilot</vt:lpstr>
      <vt:lpstr>Exemplos de Sucesso</vt:lpstr>
      <vt:lpstr>Benefícios da IA em Dados para Empresas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Ranena Ponce</dc:creator>
  <cp:lastModifiedBy>Ranena Ponce</cp:lastModifiedBy>
  <cp:revision>5</cp:revision>
  <dcterms:created xsi:type="dcterms:W3CDTF">2025-02-07T14:47:43Z</dcterms:created>
  <dcterms:modified xsi:type="dcterms:W3CDTF">2025-02-07T16:36:25Z</dcterms:modified>
</cp:coreProperties>
</file>

<file path=docProps/thumbnail.jpeg>
</file>